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2"/>
  </p:notesMasterIdLst>
  <p:handoutMasterIdLst>
    <p:handoutMasterId r:id="rId13"/>
  </p:handoutMasterIdLst>
  <p:sldIdLst>
    <p:sldId id="451" r:id="rId4"/>
    <p:sldId id="432" r:id="rId5"/>
    <p:sldId id="257" r:id="rId6"/>
    <p:sldId id="529" r:id="rId7"/>
    <p:sldId id="530" r:id="rId8"/>
    <p:sldId id="531" r:id="rId9"/>
    <p:sldId id="517" r:id="rId10"/>
    <p:sldId id="359" r:id="rId11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0" autoAdjust="0"/>
    <p:restoredTop sz="92677" autoAdjust="0"/>
  </p:normalViewPr>
  <p:slideViewPr>
    <p:cSldViewPr snapToGrid="0">
      <p:cViewPr>
        <p:scale>
          <a:sx n="125" d="100"/>
          <a:sy n="125" d="100"/>
        </p:scale>
        <p:origin x="-1308" y="-408"/>
      </p:cViewPr>
      <p:guideLst>
        <p:guide orient="horz" pos="2090"/>
        <p:guide orient="horz" pos="739"/>
        <p:guide orient="horz" pos="2666"/>
        <p:guide orient="horz" pos="913"/>
        <p:guide pos="3792"/>
        <p:guide pos="2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18.jp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192.168.44.3\public3\1.ZDJECIA\@DZIAŁ_TECHNICZNY\@DACHY\2014.02.25 Starogard_Gd_Galeria_Neptun (PV160 S30, MOCOWANIE MECHANICZNE, PAROIZOLACJA Z FOLII, ŁĄCZNIKI, STYROPIAN, R-101)\DSC02077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509" r="132" b="50000"/>
          <a:stretch/>
        </p:blipFill>
        <p:spPr bwMode="auto">
          <a:xfrm>
            <a:off x="-11446" y="1239837"/>
            <a:ext cx="9168145" cy="20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0" y="1239836"/>
            <a:ext cx="9154584" cy="2027960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220058" y="3438026"/>
            <a:ext cx="2540632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STYROTEX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pic>
        <p:nvPicPr>
          <p:cNvPr id="4098" name="Picture 2" descr="\\192.168.44.3\public3\1.DLA_WSZYSTKICH\@marketing\OPAKOWANIA_ZDJĘCIA\IZOHAN_IZOBUD\IZOHAN_STYROTEX\STYROTE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83" y="2134168"/>
            <a:ext cx="2567816" cy="18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44.3\public3\1.ZDJECIA\@DZIAŁ_TECHNICZNY\@DACHY\16.07. Osiedle Jabłonowa - Klejenie EPS na STYROTEX i G200 S3 SP\DSC073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9" t="19" r="20988" b="29574"/>
          <a:stretch/>
        </p:blipFill>
        <p:spPr bwMode="auto">
          <a:xfrm>
            <a:off x="5940898" y="0"/>
            <a:ext cx="3203102" cy="4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60044" y="1716233"/>
            <a:ext cx="2667000" cy="2526583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460753" y="1754527"/>
            <a:ext cx="2650938" cy="24237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płyt styropianowych (EPS,</a:t>
            </a:r>
            <a:b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</a:b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i XPS)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pokryciach dachowych  </a:t>
            </a: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 podłoży betonowych, z blach </a:t>
            </a:r>
            <a:r>
              <a:rPr lang="pl-PL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trape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-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zowych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i do istniejącego pokrycia 	papowego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płyt ocieplających, jedno-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stronnie i dwustronnie laminowanych 	papą, do podłoży mineralnych i 	bitumicznych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507475" y="2527838"/>
            <a:ext cx="2442949" cy="18004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STYROTEX</a:t>
            </a:r>
            <a:endParaRPr lang="pl-PL" sz="1000" spc="4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asfaltowo-żywiczny klej na zimno modyfikowany </a:t>
            </a:r>
            <a:r>
              <a:rPr lang="pl-PL" sz="1000" spc="40" dirty="0" err="1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SBS-em</a:t>
            </a:r>
            <a:endParaRPr lang="pl-PL" sz="1000" spc="4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lvl="0" algn="ctr" defTabSz="914400">
              <a:lnSpc>
                <a:spcPts val="1500"/>
              </a:lnSpc>
              <a:defRPr/>
            </a:pPr>
            <a:endParaRPr lang="pl-PL" sz="9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ok. 0,5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</a:p>
          <a:p>
            <a:pPr algn="ctr">
              <a:lnSpc>
                <a:spcPts val="1500"/>
              </a:lnSpc>
            </a:pPr>
            <a:endParaRPr lang="pl-PL" sz="900" spc="40" baseline="3000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Opakowania: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kg, 20 kg</a:t>
            </a:r>
            <a:endParaRPr lang="pl-PL" sz="900" spc="4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23" name="AutoShape 1"/>
          <p:cNvSpPr>
            <a:spLocks/>
          </p:cNvSpPr>
          <p:nvPr/>
        </p:nvSpPr>
        <p:spPr bwMode="auto">
          <a:xfrm>
            <a:off x="481034" y="273050"/>
            <a:ext cx="309684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STYROTEX</a:t>
            </a:r>
            <a:b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TERMOMODERNIZACJA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DACHU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PRZYKLEJANIE PŁYT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POLISTYRENOWYCH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7"/>
          <p:cNvSpPr/>
          <p:nvPr/>
        </p:nvSpPr>
        <p:spPr>
          <a:xfrm>
            <a:off x="6249161" y="1713097"/>
            <a:ext cx="2651543" cy="1743335"/>
          </a:xfrm>
          <a:prstGeom prst="rect">
            <a:avLst/>
          </a:prstGeom>
          <a:solidFill>
            <a:srgbClr val="0099FF">
              <a:alpha val="69804"/>
            </a:srgb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6257498" y="1756175"/>
            <a:ext cx="2674961" cy="15004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sklejanie warstw papy asfaltowej przy 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wykonywaniu wielowarstwowych izolacji 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pokryć dachowych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sklejanie płyt ze szkła piankowego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/>
            </a:r>
            <a:b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</a:b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pomiędzy sobą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89" y="748867"/>
            <a:ext cx="2108755" cy="1537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Prostokąt 21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az 5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72" name="Straight Connector 4"/>
          <p:cNvCxnSpPr/>
          <p:nvPr/>
        </p:nvCxnSpPr>
        <p:spPr>
          <a:xfrm>
            <a:off x="17530" y="23897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 flipV="1">
            <a:off x="570081" y="2580404"/>
            <a:ext cx="1673422" cy="593203"/>
            <a:chOff x="1301082" y="1936376"/>
            <a:chExt cx="1912926" cy="137929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Placeholder 5"/>
          <p:cNvSpPr txBox="1">
            <a:spLocks/>
          </p:cNvSpPr>
          <p:nvPr/>
        </p:nvSpPr>
        <p:spPr>
          <a:xfrm>
            <a:off x="797647" y="3826830"/>
            <a:ext cx="1844837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900" dirty="0">
              <a:solidFill>
                <a:schemeClr val="bg2"/>
              </a:solidFill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2113392" y="1656487"/>
            <a:ext cx="1668243" cy="500173"/>
            <a:chOff x="1301082" y="1936376"/>
            <a:chExt cx="1912926" cy="380065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113392" y="1203002"/>
            <a:ext cx="200627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doskonałe właściwości klejące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4" name="Group 28"/>
          <p:cNvGrpSpPr/>
          <p:nvPr/>
        </p:nvGrpSpPr>
        <p:grpSpPr>
          <a:xfrm flipV="1">
            <a:off x="3831766" y="2566845"/>
            <a:ext cx="1808253" cy="1074520"/>
            <a:chOff x="1301082" y="1936376"/>
            <a:chExt cx="1912926" cy="137929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5"/>
          <p:cNvSpPr txBox="1">
            <a:spLocks/>
          </p:cNvSpPr>
          <p:nvPr/>
        </p:nvSpPr>
        <p:spPr>
          <a:xfrm>
            <a:off x="3814197" y="3182317"/>
            <a:ext cx="1679580" cy="5980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900" dirty="0">
              <a:solidFill>
                <a:schemeClr val="bg2"/>
              </a:solidFill>
            </a:endParaRPr>
          </a:p>
        </p:txBody>
      </p:sp>
      <p:grpSp>
        <p:nvGrpSpPr>
          <p:cNvPr id="6" name="Group 33"/>
          <p:cNvGrpSpPr/>
          <p:nvPr/>
        </p:nvGrpSpPr>
        <p:grpSpPr>
          <a:xfrm>
            <a:off x="5398734" y="1700554"/>
            <a:ext cx="1520873" cy="469866"/>
            <a:chOff x="1301082" y="1936376"/>
            <a:chExt cx="1912926" cy="380065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3"/>
          <p:cNvGrpSpPr/>
          <p:nvPr/>
        </p:nvGrpSpPr>
        <p:grpSpPr>
          <a:xfrm flipH="1">
            <a:off x="7408018" y="830568"/>
            <a:ext cx="1163080" cy="1368625"/>
            <a:chOff x="1301082" y="1936376"/>
            <a:chExt cx="1912926" cy="38006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6"/>
          <p:cNvSpPr txBox="1"/>
          <p:nvPr/>
        </p:nvSpPr>
        <p:spPr>
          <a:xfrm>
            <a:off x="590447" y="2910043"/>
            <a:ext cx="2223836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odporny na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3" name="TextBox 26"/>
          <p:cNvSpPr txBox="1"/>
          <p:nvPr/>
        </p:nvSpPr>
        <p:spPr>
          <a:xfrm>
            <a:off x="3857835" y="3189390"/>
            <a:ext cx="110460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dobra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</a:t>
            </a:r>
          </a:p>
        </p:txBody>
      </p:sp>
      <p:sp>
        <p:nvSpPr>
          <p:cNvPr id="64" name="TextBox 21"/>
          <p:cNvSpPr txBox="1"/>
          <p:nvPr/>
        </p:nvSpPr>
        <p:spPr>
          <a:xfrm>
            <a:off x="5407252" y="1059396"/>
            <a:ext cx="193179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nakładany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pacą lub szczotką dekarską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5" name="Text Placeholder 5"/>
          <p:cNvSpPr txBox="1">
            <a:spLocks/>
          </p:cNvSpPr>
          <p:nvPr/>
        </p:nvSpPr>
        <p:spPr>
          <a:xfrm>
            <a:off x="535151" y="3344722"/>
            <a:ext cx="1526529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endParaRPr lang="id-ID" sz="1200" dirty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1"/>
          <p:cNvSpPr>
            <a:spLocks/>
          </p:cNvSpPr>
          <p:nvPr/>
        </p:nvSpPr>
        <p:spPr bwMode="auto">
          <a:xfrm>
            <a:off x="481815" y="270515"/>
            <a:ext cx="2501900" cy="830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STYROTEX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73" name="Text Placeholder 5"/>
          <p:cNvSpPr txBox="1">
            <a:spLocks/>
          </p:cNvSpPr>
          <p:nvPr/>
        </p:nvSpPr>
        <p:spPr>
          <a:xfrm>
            <a:off x="6965328" y="1216128"/>
            <a:ext cx="1517104" cy="71059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pl-PL" sz="1200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71" name="TextBox 21"/>
          <p:cNvSpPr txBox="1"/>
          <p:nvPr/>
        </p:nvSpPr>
        <p:spPr>
          <a:xfrm>
            <a:off x="7347057" y="375005"/>
            <a:ext cx="125592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wyjątkowo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odporny</a:t>
            </a:r>
          </a:p>
        </p:txBody>
      </p:sp>
      <p:sp>
        <p:nvSpPr>
          <p:cNvPr id="56" name="Text Placeholder 5"/>
          <p:cNvSpPr txBox="1">
            <a:spLocks/>
          </p:cNvSpPr>
          <p:nvPr/>
        </p:nvSpPr>
        <p:spPr>
          <a:xfrm>
            <a:off x="3844428" y="3666074"/>
            <a:ext cx="1950423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do podłoży mineralnych, 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papy oraz blachy</a:t>
            </a:r>
          </a:p>
        </p:txBody>
      </p:sp>
      <p:sp>
        <p:nvSpPr>
          <p:cNvPr id="57" name="Text Placeholder 5"/>
          <p:cNvSpPr txBox="1">
            <a:spLocks/>
          </p:cNvSpPr>
          <p:nvPr/>
        </p:nvSpPr>
        <p:spPr>
          <a:xfrm>
            <a:off x="568809" y="3193586"/>
            <a:ext cx="1824167" cy="4477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10000"/>
              </a:lnSpc>
              <a:buFontTx/>
              <a:buChar char="-"/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działanie czynników</a:t>
            </a:r>
          </a:p>
          <a:p>
            <a:pPr algn="l">
              <a:lnSpc>
                <a:spcPct val="110000"/>
              </a:lnSpc>
            </a:pPr>
            <a:r>
              <a:rPr lang="pl-PL" sz="1200" b="1" dirty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 </a:t>
            </a: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   atmosferycznych, </a:t>
            </a:r>
          </a:p>
          <a:p>
            <a:pPr marL="171450" indent="-171450" algn="l">
              <a:lnSpc>
                <a:spcPct val="110000"/>
              </a:lnSpc>
              <a:buFontTx/>
              <a:buChar char="-"/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wysokich i niskich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    temperatur</a:t>
            </a:r>
          </a:p>
        </p:txBody>
      </p:sp>
      <p:sp>
        <p:nvSpPr>
          <p:cNvPr id="77" name="Text Placeholder 5"/>
          <p:cNvSpPr txBox="1">
            <a:spLocks/>
          </p:cNvSpPr>
          <p:nvPr/>
        </p:nvSpPr>
        <p:spPr>
          <a:xfrm>
            <a:off x="7345820" y="831245"/>
            <a:ext cx="1331958" cy="2801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n</a:t>
            </a: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a starzenie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krótko- i długo-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terminowe</a:t>
            </a:r>
          </a:p>
        </p:txBody>
      </p:sp>
      <p:grpSp>
        <p:nvGrpSpPr>
          <p:cNvPr id="85" name="Group 38"/>
          <p:cNvGrpSpPr/>
          <p:nvPr/>
        </p:nvGrpSpPr>
        <p:grpSpPr>
          <a:xfrm flipV="1">
            <a:off x="6967610" y="2738281"/>
            <a:ext cx="1292470" cy="670702"/>
            <a:chOff x="1301082" y="1936376"/>
            <a:chExt cx="1912926" cy="1379295"/>
          </a:xfrm>
        </p:grpSpPr>
        <p:cxnSp>
          <p:nvCxnSpPr>
            <p:cNvPr id="86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26"/>
          <p:cNvSpPr txBox="1"/>
          <p:nvPr/>
        </p:nvSpPr>
        <p:spPr>
          <a:xfrm>
            <a:off x="6989687" y="2952472"/>
            <a:ext cx="119419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90" name="Text Placeholder 5"/>
          <p:cNvSpPr txBox="1">
            <a:spLocks/>
          </p:cNvSpPr>
          <p:nvPr/>
        </p:nvSpPr>
        <p:spPr>
          <a:xfrm>
            <a:off x="6996144" y="3427871"/>
            <a:ext cx="1439195" cy="2488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</a:p>
        </p:txBody>
      </p:sp>
      <p:sp>
        <p:nvSpPr>
          <p:cNvPr id="48" name="Oval 6"/>
          <p:cNvSpPr>
            <a:spLocks noChangeAspect="1" noChangeArrowheads="1"/>
          </p:cNvSpPr>
          <p:nvPr/>
        </p:nvSpPr>
        <p:spPr bwMode="auto">
          <a:xfrm>
            <a:off x="23987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0" name="Oval 6"/>
          <p:cNvSpPr>
            <a:spLocks noChangeAspect="1" noChangeArrowheads="1"/>
          </p:cNvSpPr>
          <p:nvPr/>
        </p:nvSpPr>
        <p:spPr bwMode="auto">
          <a:xfrm>
            <a:off x="8242717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2" name="Oval 6"/>
          <p:cNvSpPr>
            <a:spLocks noChangeAspect="1" noChangeArrowheads="1"/>
          </p:cNvSpPr>
          <p:nvPr/>
        </p:nvSpPr>
        <p:spPr bwMode="auto">
          <a:xfrm>
            <a:off x="3487927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5" name="Oval 6"/>
          <p:cNvSpPr>
            <a:spLocks noChangeAspect="1" noChangeArrowheads="1"/>
          </p:cNvSpPr>
          <p:nvPr/>
        </p:nvSpPr>
        <p:spPr bwMode="auto">
          <a:xfrm>
            <a:off x="179829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67" name="Oval 6"/>
          <p:cNvSpPr>
            <a:spLocks noChangeAspect="1" noChangeArrowheads="1"/>
          </p:cNvSpPr>
          <p:nvPr/>
        </p:nvSpPr>
        <p:spPr bwMode="auto">
          <a:xfrm>
            <a:off x="507095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69" name="Oval 6"/>
          <p:cNvSpPr>
            <a:spLocks noChangeAspect="1" noChangeArrowheads="1"/>
          </p:cNvSpPr>
          <p:nvPr/>
        </p:nvSpPr>
        <p:spPr bwMode="auto">
          <a:xfrm>
            <a:off x="6657292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pic>
        <p:nvPicPr>
          <p:cNvPr id="16386" name="Picture 2" descr="\\192.168.44.3\public3\Marzec.T\PIKTOGRAMY\ikony\paczka_piktogramow\30_piktogramy_16x16m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" y="2198053"/>
            <a:ext cx="519430" cy="5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192.168.44.3\public3\Marzec.T\PIKTOGRAMY\ikony\paczka_piktogramow\19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2194243"/>
            <a:ext cx="519430" cy="5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\\192.168.44.3\public3\Marzec.T\PIKTOGRAMY\ikony\paczka_piktogramow\32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75" y="2197777"/>
            <a:ext cx="519430" cy="5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IZOHANSMB\public3\Marzec.T\PREZENTACJE - GOTOWE\piktogramy\37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53" y="2146403"/>
            <a:ext cx="579438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01" y="2203768"/>
            <a:ext cx="519430" cy="5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IZOHANSMB\public3\Marzec.T\PREZENTACJE - GOTOWE\piktogramy\szczotka dekars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79" y="2262203"/>
            <a:ext cx="329733" cy="3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Prostokąt 6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8" name="Obraz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70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78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92.168.44.3\public3\1.ZDJECIA\@DZIAŁ_TECHNICZNY\@DACHY\16.07. Osiedle Jabłonowa - Klejenie EPS na STYROTEX i G200 S3 SP\DSC07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25" b="9046"/>
          <a:stretch/>
        </p:blipFill>
        <p:spPr bwMode="auto">
          <a:xfrm>
            <a:off x="-1" y="0"/>
            <a:ext cx="4559927" cy="36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Tomasz\Pictures\APLIKACJA\converted\TIFF\1\IMG_3004_fundamenty_klejenie_styropianu_xps_izohan_wk_plack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b="740"/>
          <a:stretch/>
        </p:blipFill>
        <p:spPr bwMode="auto">
          <a:xfrm>
            <a:off x="4595463" y="0"/>
            <a:ext cx="4557828" cy="36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4593363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-1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342341" y="3791943"/>
            <a:ext cx="4113545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ŁATWY I SZYBKI W STOSOWANIU,</a:t>
            </a:r>
          </a:p>
          <a:p>
            <a:pPr algn="l"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NAKŁADANY PACĄ LUB SZPACHLĄ</a:t>
            </a:r>
          </a:p>
        </p:txBody>
      </p:sp>
      <p:cxnSp>
        <p:nvCxnSpPr>
          <p:cNvPr id="18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"/>
          <p:cNvSpPr>
            <a:spLocks/>
          </p:cNvSpPr>
          <p:nvPr/>
        </p:nvSpPr>
        <p:spPr bwMode="auto">
          <a:xfrm>
            <a:off x="4977712" y="3794561"/>
            <a:ext cx="3080438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DOSKONAŁE WŁAŚCIWOŚCI</a:t>
            </a:r>
          </a:p>
          <a:p>
            <a:pPr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KLEJĄCE</a:t>
            </a:r>
          </a:p>
        </p:txBody>
      </p:sp>
      <p:cxnSp>
        <p:nvCxnSpPr>
          <p:cNvPr id="22" name="Straight Connector 1"/>
          <p:cNvCxnSpPr/>
          <p:nvPr/>
        </p:nvCxnSpPr>
        <p:spPr>
          <a:xfrm flipH="1">
            <a:off x="4827888" y="37884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\\192.168.44.3\public3\1.ZDJECIA\@DZIAŁ_TECHNICZNY\@DACHY\16.07. Osiedle Jabłonowa - Klejenie EPS na STYROTEX i G200 S3 SP\DSC07409_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6"/>
          <a:stretch/>
        </p:blipFill>
        <p:spPr bwMode="auto">
          <a:xfrm>
            <a:off x="4595463" y="0"/>
            <a:ext cx="4557828" cy="36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44.3\public3\1.ZDJECIA\@DZIAŁ_TECHNICZNY\@DACHY\16.07. Osiedle Jabłonowa - Klejenie EPS na STYROTEX i G200 S3 SP\DSC074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35550" r="52877" b="29278"/>
          <a:stretch/>
        </p:blipFill>
        <p:spPr bwMode="auto">
          <a:xfrm>
            <a:off x="4109992" y="-1190"/>
            <a:ext cx="5034007" cy="44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4352" y="899842"/>
            <a:ext cx="2922950" cy="3505507"/>
          </a:xfrm>
          <a:prstGeom prst="rect">
            <a:avLst/>
          </a:prstGeom>
          <a:effectLst/>
        </p:spPr>
      </p:pic>
      <p:sp>
        <p:nvSpPr>
          <p:cNvPr id="19" name="AutoShape 1"/>
          <p:cNvSpPr>
            <a:spLocks/>
          </p:cNvSpPr>
          <p:nvPr/>
        </p:nvSpPr>
        <p:spPr bwMode="auto">
          <a:xfrm>
            <a:off x="480165" y="270068"/>
            <a:ext cx="3425085" cy="10350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STYROTEX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1" name="Rectangle 8"/>
          <p:cNvSpPr/>
          <p:nvPr/>
        </p:nvSpPr>
        <p:spPr>
          <a:xfrm>
            <a:off x="229308" y="1052851"/>
            <a:ext cx="3485442" cy="329577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 0,5 kg /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m²</a:t>
            </a: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endParaRPr lang="pl-PL" sz="1000" spc="2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SCHNIĘCIA: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 5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godz.</a:t>
            </a:r>
          </a:p>
          <a:p>
            <a:pPr algn="just" defTabSz="266700"/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 KOŃCOWA DO BETONU: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mniej niż 0,5 </a:t>
            </a:r>
            <a:r>
              <a:rPr lang="pl-PL" sz="1000" spc="1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MPa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TEMPERATURA ZAPŁONU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WG PENSKY’EGO-MARTENSA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:	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powyżej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40°C</a:t>
            </a: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ZDOLNOŚĆ KLEJENIA PAPY DO PAPY: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245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N±11N</a:t>
            </a:r>
          </a:p>
          <a:p>
            <a:pPr algn="just" defTabSz="266700"/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GIĘTKOŚCI PRZY PRZEGINANIU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NA WALCU Ø30 MM, W TEMP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 – </a:t>
            </a: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5°C: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brak 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rys i pęknięć</a:t>
            </a:r>
          </a:p>
          <a:p>
            <a:pPr algn="just" defTabSz="266700"/>
            <a:endParaRPr lang="pl-PL" sz="8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</a:t>
            </a:r>
            <a:endParaRPr lang="pl-PL" sz="10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PN-B-24620:1998/Az1:2004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sp>
        <p:nvSpPr>
          <p:cNvPr id="10" name="Prostokąt 9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32769</TotalTime>
  <Words>275</Words>
  <Application>Microsoft Office PowerPoint</Application>
  <PresentationFormat>Pokaz na ekranie (16:9)</PresentationFormat>
  <Paragraphs>113</Paragraphs>
  <Slides>8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3437</cp:revision>
  <cp:lastPrinted>2016-10-05T07:12:36Z</cp:lastPrinted>
  <dcterms:created xsi:type="dcterms:W3CDTF">2016-01-05T00:34:33Z</dcterms:created>
  <dcterms:modified xsi:type="dcterms:W3CDTF">2018-03-07T15:02:02Z</dcterms:modified>
</cp:coreProperties>
</file>